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56" r:id="rId2"/>
    <p:sldId id="261" r:id="rId3"/>
    <p:sldId id="270" r:id="rId4"/>
    <p:sldId id="267" r:id="rId5"/>
    <p:sldId id="266" r:id="rId6"/>
    <p:sldId id="264" r:id="rId7"/>
    <p:sldId id="272" r:id="rId8"/>
    <p:sldId id="271" r:id="rId9"/>
    <p:sldId id="258" r:id="rId10"/>
    <p:sldId id="260" r:id="rId11"/>
    <p:sldId id="277" r:id="rId12"/>
    <p:sldId id="269" r:id="rId13"/>
    <p:sldId id="276" r:id="rId14"/>
    <p:sldId id="259" r:id="rId15"/>
    <p:sldId id="275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60"/>
  </p:normalViewPr>
  <p:slideViewPr>
    <p:cSldViewPr>
      <p:cViewPr varScale="1">
        <p:scale>
          <a:sx n="99" d="100"/>
          <a:sy n="99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8815832-2928-4377-B6A7-3C8195212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2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7AE6C077-1871-4F71-84BC-C9E4E2FC9439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DF0B1F8-96C0-4E2F-BE06-2419FF8F609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3D0E5811-DEB1-4A52-A1DC-CB2FA6D06D36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4034D61-7E9A-4DBE-BDCB-405ADA929DAA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C467F55-32FE-4DB5-AC6F-050B2F9395EC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F37D969-2899-4181-BE17-587ACB2E477D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DC406E9-DB79-4E7F-B9B9-23C0D99E4C3B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6EB2402A-5D4E-4233-A5E2-523F4AFA2B0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7878FCF0-0B57-4797-8E08-0B9AEFD7FA89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2E6612B-C769-4B3A-8FBA-1D4467E7EF7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98462332-5F21-4B8C-AD66-BAE74BC1B7C6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2E830A1-D670-411C-9A16-41BB6878D970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874061AB-1DE8-413D-8FED-8ABCA5E7401A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1FB9A848-D41E-4F35-AD39-D2CA85CA3EF5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7B711CC-0DBD-4901-B7B6-F8651536DA50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CFE9-7AA8-4FE8-8052-3C899161E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087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D40F-8F4E-4A75-8C68-84FD7FDA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96733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76B7-A91B-4B7B-85B4-DE8E01CE2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52436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947F4-A0BE-4A6D-80BA-3F5058500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3646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EFF77-B130-4504-B29F-53E1F0E9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6079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7899-C67B-44C0-A520-621DB030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56318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F559C-7BBA-4B5E-8F2F-C86D0FB57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4480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7B0B8-2FB0-4E09-975E-342AB5BA3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9217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661F-D719-4679-BCC3-258B914D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0377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C691-606E-45EC-ACFE-99F0CCB82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413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43E8-DB6F-4218-A82D-C3A8859EF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6013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9481AF-F8B4-45ED-8B69-C03A5ABF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  <p:bldP spid="102406" grpId="0" uiExpand="1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40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800" smtClean="0"/>
              <a:t>ЛИЧНОСТ</a:t>
            </a:r>
            <a:r>
              <a:rPr lang="en-US" sz="4800" smtClean="0"/>
              <a:t> </a:t>
            </a:r>
            <a:r>
              <a:rPr lang="sr-Cyrl-CS" sz="4800" smtClean="0"/>
              <a:t>И</a:t>
            </a:r>
            <a:r>
              <a:rPr lang="en-US" sz="4800" smtClean="0"/>
              <a:t> </a:t>
            </a:r>
            <a:r>
              <a:rPr lang="sr-Cyrl-CS" sz="4800" smtClean="0"/>
              <a:t>ПСИХОЛОГИЈА ЛИЧНОСТИ</a:t>
            </a:r>
            <a:endParaRPr lang="en-U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sr-Cyrl-CS" smtClean="0"/>
              <a:t>Увод у проблеме</a:t>
            </a:r>
            <a:r>
              <a:rPr lang="en-US" smtClean="0"/>
              <a:t>,</a:t>
            </a:r>
            <a:r>
              <a:rPr lang="sr-Cyrl-CS" smtClean="0"/>
              <a:t> методе и теорије личности</a:t>
            </a:r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МЕСТО ПСИХОЛОГИЈЕ ЛИЧНОСТИ</a:t>
            </a:r>
            <a:endParaRPr 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Место </a:t>
            </a:r>
            <a:r>
              <a:rPr lang="ru-RU" i="1" dirty="0" smtClean="0"/>
              <a:t>психологије личности </a:t>
            </a:r>
            <a:r>
              <a:rPr lang="ru-RU" dirty="0" smtClean="0"/>
              <a:t>у систему других наука (</a:t>
            </a:r>
            <a:r>
              <a:rPr lang="ru-RU" i="1" dirty="0" smtClean="0"/>
              <a:t>филозофија, социологија, антропологија, биологија </a:t>
            </a:r>
            <a:r>
              <a:rPr lang="ru-RU" dirty="0" smtClean="0"/>
              <a:t>итд.)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i="1" dirty="0" smtClean="0"/>
              <a:t>Психологија личности </a:t>
            </a:r>
            <a:r>
              <a:rPr lang="ru-RU" dirty="0" smtClean="0"/>
              <a:t>и друге психолошке дисциплине (</a:t>
            </a:r>
            <a:r>
              <a:rPr lang="ru-RU" i="1" dirty="0" smtClean="0"/>
              <a:t>општа психологија, развојна, социјална, клиничка, психометрија</a:t>
            </a:r>
            <a:r>
              <a:rPr lang="ru-RU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Особености психологије личности </a:t>
            </a:r>
            <a:r>
              <a:rPr lang="sr-Cyrl-CS" dirty="0" smtClean="0"/>
              <a:t>(предмет је цела и јединствена особа)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ТЕОРИЈЕ ЛИЧНОСТИ</a:t>
            </a:r>
            <a:endParaRPr lang="en-US" smtClean="0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Cyrl-CS" dirty="0" smtClean="0"/>
          </a:p>
          <a:p>
            <a:pPr eaLnBrk="1" hangingPunct="1">
              <a:defRPr/>
            </a:pPr>
            <a:endParaRPr lang="sr-Cyrl-CS" dirty="0" smtClean="0"/>
          </a:p>
          <a:p>
            <a:pPr eaLnBrk="1" hangingPunct="1">
              <a:defRPr/>
            </a:pPr>
            <a:r>
              <a:rPr lang="sr-Cyrl-CS" dirty="0" smtClean="0"/>
              <a:t>МОДЕЛИ </a:t>
            </a:r>
          </a:p>
          <a:p>
            <a:pPr eaLnBrk="1" hangingPunct="1">
              <a:defRPr/>
            </a:pPr>
            <a:r>
              <a:rPr lang="sr-Cyrl-CS" dirty="0" smtClean="0"/>
              <a:t>ПРАВЦИ</a:t>
            </a:r>
          </a:p>
          <a:p>
            <a:pPr eaLnBrk="1" hangingPunct="1">
              <a:defRPr/>
            </a:pPr>
            <a:r>
              <a:rPr lang="sr-Cyrl-CS" dirty="0" smtClean="0"/>
              <a:t>ПРОБЛЕМИ</a:t>
            </a:r>
            <a:endParaRPr lang="en-US" dirty="0" smtClean="0"/>
          </a:p>
          <a:p>
            <a:pPr eaLnBrk="1" hangingPunct="1">
              <a:defRPr/>
            </a:pPr>
            <a:r>
              <a:rPr lang="sr-Cyrl-CS" dirty="0" smtClean="0"/>
              <a:t>ПРИСТУПИ И </a:t>
            </a:r>
            <a:endParaRPr lang="en-US" dirty="0" smtClean="0"/>
          </a:p>
          <a:p>
            <a:pPr eaLnBrk="1" hangingPunct="1">
              <a:defRPr/>
            </a:pPr>
            <a:r>
              <a:rPr lang="sr-Cyrl-CS" dirty="0" smtClean="0"/>
              <a:t>ОБЈАШЊЕЊА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Cyrl-C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r="9525"/>
          <a:stretch>
            <a:fillRect/>
          </a:stretch>
        </p:blipFill>
        <p:spPr bwMode="auto">
          <a:xfrm>
            <a:off x="4648200" y="3733800"/>
            <a:ext cx="12954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0" name="Object 10"/>
          <p:cNvGraphicFramePr>
            <a:graphicFrameLocks noChangeAspect="1"/>
          </p:cNvGraphicFramePr>
          <p:nvPr/>
        </p:nvGraphicFramePr>
        <p:xfrm>
          <a:off x="7772400" y="4267200"/>
          <a:ext cx="1144588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Bitmap Image" r:id="rId5" imgW="2180952" imgH="3209524" progId="Paint.Picture">
                  <p:embed/>
                </p:oleObj>
              </mc:Choice>
              <mc:Fallback>
                <p:oleObj name="Bitmap Image" r:id="rId5" imgW="2180952" imgH="3209524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267200"/>
                        <a:ext cx="1144588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1187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2"/>
          <a:stretch>
            <a:fillRect/>
          </a:stretch>
        </p:blipFill>
        <p:spPr bwMode="auto">
          <a:xfrm>
            <a:off x="4572000" y="5459413"/>
            <a:ext cx="13716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Carl Ju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447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94" name="Object 14"/>
          <p:cNvGraphicFramePr>
            <a:graphicFrameLocks noChangeAspect="1"/>
          </p:cNvGraphicFramePr>
          <p:nvPr/>
        </p:nvGraphicFramePr>
        <p:xfrm>
          <a:off x="6172200" y="3733800"/>
          <a:ext cx="12795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Bitmap Image" r:id="rId10" imgW="1286055" imgH="1714739" progId="Paint.Picture">
                  <p:embed/>
                </p:oleObj>
              </mc:Choice>
              <mc:Fallback>
                <p:oleObj name="Bitmap Image" r:id="rId10" imgW="1286055" imgH="1714739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12795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5" name="Picture 15" descr="image0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1209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6" descr="C:\Documents and Settings\Administrator\Desktop\Portraits Sigmund Freud\Sigmund Freud 193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21893" b="43314"/>
          <a:stretch>
            <a:fillRect/>
          </a:stretch>
        </p:blipFill>
        <p:spPr bwMode="auto">
          <a:xfrm>
            <a:off x="4724400" y="1960563"/>
            <a:ext cx="13620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МНОШТВО ПРИСТУПА И ОБЈАШЊЕЊА ЛИЧНОСТИ</a:t>
            </a:r>
            <a:endParaRPr lang="en-US" sz="40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sr-Cyrl-CS" sz="3400" smtClean="0"/>
              <a:t>Сложеност личности и разни приступи</a:t>
            </a:r>
          </a:p>
          <a:p>
            <a:pPr marL="609600" indent="-609600" eaLnBrk="1" hangingPunct="1">
              <a:defRPr/>
            </a:pPr>
            <a:endParaRPr lang="sr-Cyrl-CS" smtClean="0"/>
          </a:p>
          <a:p>
            <a:pPr marL="609600" indent="-609600" eaLnBrk="1" hangingPunct="1">
              <a:defRPr/>
            </a:pPr>
            <a:r>
              <a:rPr lang="sr-Cyrl-CS" i="1" smtClean="0"/>
              <a:t>Идиографски и номотетски приступ</a:t>
            </a:r>
          </a:p>
          <a:p>
            <a:pPr marL="609600" indent="-609600" eaLnBrk="1" hangingPunct="1">
              <a:defRPr/>
            </a:pPr>
            <a:r>
              <a:rPr lang="sr-Cyrl-CS" i="1" smtClean="0"/>
              <a:t>Атомистички и холистички приступ  </a:t>
            </a:r>
          </a:p>
          <a:p>
            <a:pPr marL="609600" indent="-609600" eaLnBrk="1" hangingPunct="1">
              <a:defRPr/>
            </a:pPr>
            <a:r>
              <a:rPr lang="sr-Cyrl-CS" i="1" smtClean="0"/>
              <a:t>Реактивистички и проактивистички</a:t>
            </a:r>
          </a:p>
          <a:p>
            <a:pPr marL="609600" indent="-609600" eaLnBrk="1" hangingPunct="1">
              <a:defRPr/>
            </a:pPr>
            <a:r>
              <a:rPr lang="sr-Cyrl-CS" i="1" smtClean="0"/>
              <a:t>Б</a:t>
            </a:r>
            <a:r>
              <a:rPr lang="sr-Latn-CS" i="1" smtClean="0"/>
              <a:t>иологистичк</a:t>
            </a:r>
            <a:r>
              <a:rPr lang="sr-Cyrl-CS" i="1" smtClean="0"/>
              <a:t>и</a:t>
            </a:r>
            <a:r>
              <a:rPr lang="sr-Latn-CS" i="1" smtClean="0"/>
              <a:t> и културалистичк</a:t>
            </a:r>
            <a:r>
              <a:rPr lang="sr-Cyrl-CS" i="1" smtClean="0"/>
              <a:t>и</a:t>
            </a:r>
            <a:r>
              <a:rPr lang="en-US" i="1" smtClean="0"/>
              <a:t> </a:t>
            </a:r>
            <a:endParaRPr lang="sr-Cyrl-CS" i="1" smtClean="0"/>
          </a:p>
          <a:p>
            <a:pPr marL="609600" indent="-609600" eaLnBrk="1" hangingPunct="1">
              <a:defRPr/>
            </a:pPr>
            <a:r>
              <a:rPr lang="sr-Cyrl-CS" i="1" smtClean="0"/>
              <a:t>Каузални и телеолошки приступ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МОДЕЛИ ЉУДСКЕ ПРИРОДЕ</a:t>
            </a:r>
            <a:endParaRPr lang="en-US" smtClean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Cyrl-CS" b="1" dirty="0" smtClean="0"/>
          </a:p>
          <a:p>
            <a:pPr eaLnBrk="1" hangingPunct="1">
              <a:defRPr/>
            </a:pPr>
            <a:r>
              <a:rPr lang="sr-Cyrl-CS" b="1" dirty="0" smtClean="0"/>
              <a:t>Модел инфанта</a:t>
            </a:r>
          </a:p>
          <a:p>
            <a:pPr eaLnBrk="1" hangingPunct="1">
              <a:defRPr/>
            </a:pPr>
            <a:r>
              <a:rPr lang="sr-Cyrl-CS" b="1" dirty="0" smtClean="0"/>
              <a:t>Модел животиње</a:t>
            </a:r>
          </a:p>
          <a:p>
            <a:pPr eaLnBrk="1" hangingPunct="1">
              <a:defRPr/>
            </a:pPr>
            <a:r>
              <a:rPr lang="sr-Cyrl-CS" b="1" dirty="0" smtClean="0"/>
              <a:t>Модел машине</a:t>
            </a:r>
          </a:p>
          <a:p>
            <a:pPr eaLnBrk="1" hangingPunct="1">
              <a:defRPr/>
            </a:pPr>
            <a:r>
              <a:rPr lang="sr-Cyrl-CS" b="1" dirty="0" smtClean="0"/>
              <a:t>модел празне табле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sr-Cyrl-CS" b="1" dirty="0" smtClean="0"/>
          </a:p>
          <a:p>
            <a:pPr eaLnBrk="1" hangingPunct="1">
              <a:defRPr/>
            </a:pPr>
            <a:r>
              <a:rPr lang="sr-Cyrl-CS" b="1" dirty="0" smtClean="0"/>
              <a:t>модел неуротичне особе </a:t>
            </a:r>
          </a:p>
          <a:p>
            <a:pPr eaLnBrk="1" hangingPunct="1">
              <a:defRPr/>
            </a:pPr>
            <a:r>
              <a:rPr lang="sr-Cyrl-CS" b="1" dirty="0" smtClean="0"/>
              <a:t>модел рачунара</a:t>
            </a:r>
          </a:p>
          <a:p>
            <a:pPr eaLnBrk="1" hangingPunct="1">
              <a:defRPr/>
            </a:pPr>
            <a:r>
              <a:rPr lang="sr-Cyrl-CS" b="1" dirty="0" smtClean="0"/>
              <a:t>модел научника</a:t>
            </a:r>
            <a:endParaRPr lang="en-US" b="1" dirty="0" smtClean="0"/>
          </a:p>
          <a:p>
            <a:pPr eaLnBrk="1" hangingPunct="1">
              <a:defRPr/>
            </a:pPr>
            <a:r>
              <a:rPr lang="sr-Cyrl-RS" b="1" dirty="0"/>
              <a:t>м</a:t>
            </a:r>
            <a:r>
              <a:rPr lang="sr-Cyrl-RS" b="1" dirty="0" smtClean="0"/>
              <a:t>одел здраве личности</a:t>
            </a: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ОСНОВНИ ПРОБЛЕМИ ПСИХОЛОГИЈЕ ЛИЧНОСТИ</a:t>
            </a:r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Структура</a:t>
            </a:r>
            <a:r>
              <a:rPr lang="sr-Cyrl-CS" dirty="0" smtClean="0"/>
              <a:t> личности</a:t>
            </a:r>
          </a:p>
          <a:p>
            <a:pPr eaLnBrk="1" hangingPunct="1">
              <a:defRPr/>
            </a:pPr>
            <a:r>
              <a:rPr lang="ru-RU" dirty="0" smtClean="0"/>
              <a:t>Динамика</a:t>
            </a:r>
            <a:r>
              <a:rPr lang="sr-Cyrl-CS" dirty="0" smtClean="0"/>
              <a:t> </a:t>
            </a:r>
            <a:r>
              <a:rPr lang="sr-Latn-CS" dirty="0" smtClean="0"/>
              <a:t> </a:t>
            </a:r>
            <a:r>
              <a:rPr lang="sr-Cyrl-CS" dirty="0" smtClean="0"/>
              <a:t>(покретачи, конфликти и механизми одбране)</a:t>
            </a:r>
          </a:p>
          <a:p>
            <a:pPr eaLnBrk="1" hangingPunct="1">
              <a:defRPr/>
            </a:pPr>
            <a:r>
              <a:rPr lang="ru-RU" dirty="0" smtClean="0"/>
              <a:t>Развој</a:t>
            </a:r>
            <a:r>
              <a:rPr lang="sr-Cyrl-CS" dirty="0" smtClean="0"/>
              <a:t> (чиниоци, процеси, механизми, ступњеви и циљ)</a:t>
            </a:r>
          </a:p>
          <a:p>
            <a:pPr eaLnBrk="1" hangingPunct="1">
              <a:defRPr/>
            </a:pPr>
            <a:r>
              <a:rPr lang="sr-Cyrl-CS" dirty="0" smtClean="0"/>
              <a:t>Личност и култура</a:t>
            </a:r>
            <a:r>
              <a:rPr lang="sr-Latn-CS" dirty="0" smtClean="0"/>
              <a:t> </a:t>
            </a:r>
            <a:endParaRPr lang="sr-Cyrl-CS" dirty="0" smtClean="0"/>
          </a:p>
          <a:p>
            <a:pPr eaLnBrk="1" hangingPunct="1">
              <a:defRPr/>
            </a:pPr>
            <a:r>
              <a:rPr lang="ru-RU" dirty="0" smtClean="0"/>
              <a:t>Нормалност и ненормалност личности</a:t>
            </a:r>
            <a:r>
              <a:rPr lang="sr-Latn-CS" dirty="0" smtClean="0"/>
              <a:t>.</a:t>
            </a:r>
            <a:endParaRPr lang="ru-RU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ШТА ЈЕ ТЕОРИЈА ЛИЧНОСТИ</a:t>
            </a:r>
            <a:endParaRPr lang="en-US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800" b="1" dirty="0" smtClean="0"/>
              <a:t>Теорија личности</a:t>
            </a:r>
            <a:r>
              <a:rPr lang="sr-Cyrl-CS" sz="2800" dirty="0" smtClean="0"/>
              <a:t> је о</a:t>
            </a:r>
            <a:r>
              <a:rPr lang="sr-Latn-CS" sz="2800" dirty="0" smtClean="0"/>
              <a:t>бухватани и усклађени систем принципа, хипотеза, појмова и чињеница </a:t>
            </a:r>
            <a:r>
              <a:rPr lang="sr-Cyrl-CS" sz="2800" dirty="0" smtClean="0"/>
              <a:t>о основним покретачима, </a:t>
            </a:r>
            <a:r>
              <a:rPr lang="sr-Latn-CS" sz="2800" dirty="0" smtClean="0"/>
              <a:t>настанк</a:t>
            </a:r>
            <a:r>
              <a:rPr lang="sr-Cyrl-CS" sz="2800" dirty="0" smtClean="0"/>
              <a:t>у</a:t>
            </a:r>
            <a:r>
              <a:rPr lang="sr-Latn-CS" sz="2800" dirty="0" smtClean="0"/>
              <a:t>, </a:t>
            </a:r>
            <a:r>
              <a:rPr lang="sr-Cyrl-CS" sz="2800" dirty="0" smtClean="0"/>
              <a:t>склопу</a:t>
            </a:r>
            <a:r>
              <a:rPr lang="sr-Latn-CS" sz="2800" dirty="0" smtClean="0"/>
              <a:t> и функционисањ</a:t>
            </a:r>
            <a:r>
              <a:rPr lang="sr-Cyrl-CS" sz="2800" dirty="0" smtClean="0"/>
              <a:t>у</a:t>
            </a:r>
            <a:r>
              <a:rPr lang="sr-Latn-CS" sz="2800" dirty="0" smtClean="0"/>
              <a:t> личности. </a:t>
            </a:r>
            <a:endParaRPr lang="en-US" sz="2800" dirty="0" smtClean="0"/>
          </a:p>
          <a:p>
            <a:pPr eaLnBrk="1" hangingPunct="1">
              <a:defRPr/>
            </a:pPr>
            <a:r>
              <a:rPr lang="sr-Cyrl-CS" sz="2800" dirty="0" smtClean="0"/>
              <a:t>Њена </a:t>
            </a:r>
            <a:r>
              <a:rPr lang="sr-Cyrl-CS" sz="2800" b="1" dirty="0" smtClean="0"/>
              <a:t>функција </a:t>
            </a:r>
            <a:r>
              <a:rPr lang="sr-Cyrl-CS" sz="2800" dirty="0" smtClean="0"/>
              <a:t>је да пружи </a:t>
            </a:r>
            <a:r>
              <a:rPr lang="sr-Cyrl-CS" sz="2800" i="1" dirty="0" smtClean="0"/>
              <a:t>објашњење</a:t>
            </a:r>
            <a:r>
              <a:rPr lang="sr-Cyrl-CS" sz="2800" dirty="0" smtClean="0"/>
              <a:t> и </a:t>
            </a:r>
            <a:r>
              <a:rPr lang="sr-Cyrl-CS" sz="2800" i="1" dirty="0" smtClean="0"/>
              <a:t>предвиђање</a:t>
            </a:r>
            <a:r>
              <a:rPr lang="sr-Cyrl-CS" sz="2800" dirty="0" smtClean="0"/>
              <a:t> понашања личности.</a:t>
            </a:r>
          </a:p>
          <a:p>
            <a:pPr eaLnBrk="1" hangingPunct="1">
              <a:defRPr/>
            </a:pPr>
            <a:r>
              <a:rPr lang="sr-Cyrl-CS" sz="2800" b="1" dirty="0" smtClean="0"/>
              <a:t>О</a:t>
            </a:r>
            <a:r>
              <a:rPr lang="sr-Latn-CS" sz="2800" b="1" dirty="0" smtClean="0"/>
              <a:t>сновни проблеми</a:t>
            </a:r>
            <a:r>
              <a:rPr lang="sr-Latn-CS" sz="2800" dirty="0" smtClean="0"/>
              <a:t> којима се бави</a:t>
            </a:r>
            <a:r>
              <a:rPr lang="sr-Cyrl-CS" sz="2800" dirty="0" smtClean="0"/>
              <a:t> теорија личности:</a:t>
            </a:r>
            <a:r>
              <a:rPr lang="sr-Latn-CS" sz="2800" dirty="0" smtClean="0"/>
              <a:t> </a:t>
            </a:r>
            <a:r>
              <a:rPr lang="sr-Latn-CS" sz="2800" i="1" dirty="0" smtClean="0"/>
              <a:t>развој, структура и динамика личности</a:t>
            </a:r>
            <a:r>
              <a:rPr lang="sr-Latn-CS" sz="2800" dirty="0" smtClean="0"/>
              <a:t>, као и </a:t>
            </a:r>
            <a:r>
              <a:rPr lang="sr-Latn-CS" sz="2800" i="1" dirty="0" smtClean="0"/>
              <a:t>однос личности и друштва</a:t>
            </a:r>
            <a:r>
              <a:rPr lang="sr-Latn-CS" sz="2800" dirty="0" smtClean="0"/>
              <a:t>.</a:t>
            </a:r>
            <a:endParaRPr lang="sr-Cyrl-RS" sz="2800" dirty="0" smtClean="0"/>
          </a:p>
          <a:p>
            <a:pPr eaLnBrk="1" hangingPunct="1">
              <a:defRPr/>
            </a:pPr>
            <a:r>
              <a:rPr lang="sr-Cyrl-RS" sz="2800" dirty="0" smtClean="0"/>
              <a:t>Свака теорија личности има свој </a:t>
            </a:r>
            <a:r>
              <a:rPr lang="sr-Cyrl-RS" sz="2800" i="1" dirty="0" smtClean="0"/>
              <a:t>особен приступ </a:t>
            </a:r>
            <a:r>
              <a:rPr lang="sr-Cyrl-RS" sz="2800" dirty="0" smtClean="0"/>
              <a:t>и своје </a:t>
            </a:r>
            <a:r>
              <a:rPr lang="sr-Cyrl-RS" sz="2800" i="1" dirty="0" smtClean="0"/>
              <a:t>схватање природе личности</a:t>
            </a:r>
            <a:r>
              <a:rPr lang="sr-Latn-CS" sz="2800" dirty="0" smtClean="0"/>
              <a:t> </a:t>
            </a:r>
            <a:endParaRPr lang="sr-Cyrl-CS" sz="2800" dirty="0" smtClean="0"/>
          </a:p>
          <a:p>
            <a:pPr marL="0" indent="0" eaLnBrk="1" hangingPunct="1"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/>
              <a:t> ПОДЕЛА ТЕОРИЈА ЛИЧНОСТИ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105400"/>
          </a:xfrm>
        </p:spPr>
        <p:txBody>
          <a:bodyPr/>
          <a:lstStyle/>
          <a:p>
            <a:r>
              <a:rPr lang="sr-Cyrl-RS" sz="2000" b="1" dirty="0" smtClean="0"/>
              <a:t>Психодинамичке теорије </a:t>
            </a:r>
            <a:r>
              <a:rPr lang="sr-Cyrl-RS" sz="2000" dirty="0" smtClean="0"/>
              <a:t>(ирационално, несвесно, нагонски мотиви, конфликти и механизми одбране)</a:t>
            </a:r>
            <a:r>
              <a:rPr lang="sr-Cyrl-RS" sz="2000" b="1" dirty="0" smtClean="0"/>
              <a:t>:</a:t>
            </a:r>
          </a:p>
          <a:p>
            <a:r>
              <a:rPr lang="sr-Cyrl-RS" sz="2000" i="1" dirty="0" smtClean="0"/>
              <a:t>Фројдова</a:t>
            </a:r>
          </a:p>
          <a:p>
            <a:r>
              <a:rPr lang="sr-Cyrl-RS" sz="2000" i="1" dirty="0" smtClean="0"/>
              <a:t>Адлерова</a:t>
            </a:r>
          </a:p>
          <a:p>
            <a:r>
              <a:rPr lang="sr-Cyrl-RS" sz="2000" i="1" dirty="0" smtClean="0"/>
              <a:t>Јунгова</a:t>
            </a:r>
          </a:p>
          <a:p>
            <a:r>
              <a:rPr lang="sr-Cyrl-RS" sz="2000" b="1" dirty="0"/>
              <a:t>Социјано-аналитичке теорије </a:t>
            </a:r>
            <a:r>
              <a:rPr lang="sr-Cyrl-RS" sz="2000" dirty="0"/>
              <a:t>(социо-културни чиниоци динамике и развоја личности)</a:t>
            </a:r>
            <a:r>
              <a:rPr lang="sr-Cyrl-RS" sz="2000" b="1" dirty="0"/>
              <a:t>:</a:t>
            </a:r>
          </a:p>
          <a:p>
            <a:r>
              <a:rPr lang="sr-Cyrl-RS" sz="2000" i="1" dirty="0"/>
              <a:t>Фромова</a:t>
            </a:r>
          </a:p>
          <a:p>
            <a:r>
              <a:rPr lang="sr-Cyrl-RS" sz="2000" i="1" dirty="0"/>
              <a:t>К. Хорнај</a:t>
            </a:r>
            <a:endParaRPr lang="en-US" sz="2000" i="1" dirty="0"/>
          </a:p>
          <a:p>
            <a:pPr marL="0" indent="0">
              <a:buNone/>
            </a:pPr>
            <a:endParaRPr lang="sr-Cyrl-RS" sz="2000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sz="2000" b="1" dirty="0" smtClean="0"/>
              <a:t>Хуманистичке теорије </a:t>
            </a:r>
            <a:r>
              <a:rPr lang="sr-Cyrl-RS" sz="2000" dirty="0" smtClean="0"/>
              <a:t>(нагласак на здравој, зрелој, интегрисаној, креативној, разумној, свесној личности)</a:t>
            </a:r>
            <a:r>
              <a:rPr lang="sr-Cyrl-RS" sz="2000" b="1" dirty="0" smtClean="0"/>
              <a:t>:</a:t>
            </a:r>
          </a:p>
          <a:p>
            <a:r>
              <a:rPr lang="sr-Cyrl-RS" sz="2000" i="1" dirty="0" smtClean="0"/>
              <a:t>Масловљева</a:t>
            </a:r>
          </a:p>
          <a:p>
            <a:r>
              <a:rPr lang="sr-Cyrl-RS" sz="2000" i="1" dirty="0" smtClean="0"/>
              <a:t>Олпортова</a:t>
            </a:r>
          </a:p>
          <a:p>
            <a:r>
              <a:rPr lang="sr-Cyrl-RS" sz="2000" b="1" dirty="0" smtClean="0"/>
              <a:t>Факторске </a:t>
            </a:r>
            <a:r>
              <a:rPr lang="sr-Cyrl-RS" sz="2000" b="1" smtClean="0"/>
              <a:t>теорије </a:t>
            </a:r>
            <a:r>
              <a:rPr lang="sr-Cyrl-RS" sz="2000" b="1" smtClean="0"/>
              <a:t>личности </a:t>
            </a:r>
            <a:r>
              <a:rPr lang="sr-Cyrl-RS" sz="2000" dirty="0" smtClean="0"/>
              <a:t>(факторска структура личности)</a:t>
            </a:r>
          </a:p>
          <a:p>
            <a:r>
              <a:rPr lang="sr-Cyrl-RS" sz="2000" i="1" dirty="0" smtClean="0"/>
              <a:t>Ајзенкова</a:t>
            </a:r>
          </a:p>
          <a:p>
            <a:r>
              <a:rPr lang="sr-Cyrl-RS" sz="2000" i="1" dirty="0" smtClean="0"/>
              <a:t>Кателова</a:t>
            </a:r>
          </a:p>
          <a:p>
            <a:r>
              <a:rPr lang="sr-Cyrl-RS" sz="2000" i="1" dirty="0" smtClean="0"/>
              <a:t>Великих пет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34262874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ПРЕДМЕТ И ИЗАЗОВИ ПСИХОЛОГИЈЕ ЛИЧНОСТИ</a:t>
            </a:r>
            <a:endParaRPr 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Шта / Ко је личност</a:t>
            </a:r>
            <a:r>
              <a:rPr lang="sr-Cyrl-CS" sz="2400" dirty="0" smtClean="0"/>
              <a:t> </a:t>
            </a:r>
            <a:r>
              <a:rPr lang="sr-Cyrl-CS" sz="2400" i="1" dirty="0"/>
              <a:t>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dirty="0" smtClean="0"/>
              <a:t>То је најтежи, најсложенији и најизазовнији проблем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Зашто се у истим ситуацијама различити људи понашају различито</a:t>
            </a:r>
            <a:r>
              <a:rPr lang="sr-Latn-CS" sz="2400" i="1" dirty="0" smtClean="0"/>
              <a:t>?</a:t>
            </a:r>
            <a:endParaRPr lang="sr-Cyrl-CS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Како то да исто понашање различитих особа може имати различито значење?</a:t>
            </a:r>
            <a:r>
              <a:rPr lang="sr-Latn-CS" sz="2400" i="1" dirty="0" smtClean="0"/>
              <a:t> </a:t>
            </a:r>
            <a:endParaRPr lang="en-US" sz="2400" i="1" dirty="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Како можемо упознати другог човека? Како можемо знати шта он стварно мисли, шта осећа и шта намерава?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Шта је то што неку особу чини таквом каква јесте</a:t>
            </a:r>
            <a:r>
              <a:rPr lang="sr-Latn-CS" sz="2400" i="1" dirty="0" smtClean="0"/>
              <a:t>? </a:t>
            </a:r>
            <a:endParaRPr lang="sr-Cyrl-CS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2400" i="1" dirty="0" smtClean="0"/>
              <a:t>Откуда доследност у емоционалним реакцијама</a:t>
            </a:r>
            <a:r>
              <a:rPr lang="sr-Latn-CS" sz="2400" i="1" dirty="0" smtClean="0"/>
              <a:t>, </a:t>
            </a:r>
            <a:r>
              <a:rPr lang="sr-Cyrl-CS" sz="2400" i="1" dirty="0" smtClean="0"/>
              <a:t>намерама и понашању људи</a:t>
            </a:r>
            <a:r>
              <a:rPr lang="sr-Latn-CS" sz="2400" i="1" dirty="0" smtClean="0"/>
              <a:t>?</a:t>
            </a:r>
            <a:r>
              <a:rPr lang="sr-Latn-CS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RS" sz="2400" i="1" dirty="0" smtClean="0"/>
              <a:t>Како настаје личност?</a:t>
            </a:r>
            <a:endParaRPr lang="sr-Cyrl-CS" sz="24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ТЕРМИН ЛИЧНОСТ</a:t>
            </a:r>
            <a:endParaRPr lang="en-US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3200" dirty="0" smtClean="0"/>
              <a:t>Термин </a:t>
            </a:r>
            <a:r>
              <a:rPr lang="sr-Cyrl-CS" sz="3200" i="1" dirty="0" smtClean="0"/>
              <a:t>личност</a:t>
            </a:r>
            <a:r>
              <a:rPr lang="sr-Latn-CS" sz="3200" dirty="0" smtClean="0"/>
              <a:t> </a:t>
            </a:r>
            <a:endParaRPr lang="sr-Cyrl-C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dirty="0" smtClean="0"/>
              <a:t>лат.</a:t>
            </a:r>
            <a:r>
              <a:rPr lang="en-US" dirty="0" smtClean="0"/>
              <a:t> </a:t>
            </a:r>
            <a:r>
              <a:rPr lang="en-US" i="1" dirty="0" smtClean="0"/>
              <a:t>persona </a:t>
            </a:r>
            <a:r>
              <a:rPr lang="sr-Cyrl-CS" i="1" dirty="0" smtClean="0"/>
              <a:t>-</a:t>
            </a:r>
            <a:r>
              <a:rPr lang="sr-Cyrl-CS" dirty="0" smtClean="0"/>
              <a:t> маска глумца у античкој драми </a:t>
            </a:r>
            <a:r>
              <a:rPr lang="sr-Latn-CS" dirty="0" smtClean="0"/>
              <a:t>= </a:t>
            </a:r>
            <a:r>
              <a:rPr lang="sr-Cyrl-CS" dirty="0" smtClean="0"/>
              <a:t>карактер</a:t>
            </a:r>
            <a:r>
              <a:rPr lang="sr-Latn-CS" dirty="0" smtClean="0"/>
              <a:t>, </a:t>
            </a:r>
            <a:r>
              <a:rPr lang="sr-Cyrl-CS" dirty="0" smtClean="0"/>
              <a:t>улога</a:t>
            </a:r>
            <a:r>
              <a:rPr lang="sr-Latn-CS" dirty="0" smtClean="0"/>
              <a:t>, </a:t>
            </a:r>
            <a:r>
              <a:rPr lang="sr-Cyrl-CS" dirty="0" smtClean="0"/>
              <a:t>лик у позоришном комаду (добар, рђав, превртљив, лукав, тужан, лакомислен)</a:t>
            </a:r>
            <a:r>
              <a:rPr lang="sr-Latn-CS" dirty="0" smtClean="0"/>
              <a:t>. </a:t>
            </a:r>
            <a:endParaRPr lang="sr-Cyrl-C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dirty="0" smtClean="0"/>
              <a:t>“Личност” од “личина”, “образина”, “кринка”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733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3734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ПОЈАМ ЛИЧНОСТИ</a:t>
            </a:r>
            <a:endParaRPr lang="en-US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dirty="0" smtClean="0"/>
              <a:t>   Данас</a:t>
            </a:r>
            <a:r>
              <a:rPr lang="en-US" sz="2400" dirty="0" smtClean="0"/>
              <a:t> </a:t>
            </a:r>
            <a:r>
              <a:rPr lang="sr-Cyrl-CS" sz="2400" dirty="0" smtClean="0"/>
              <a:t>у жаргону </a:t>
            </a:r>
            <a:r>
              <a:rPr lang="sr-Latn-CS" sz="2400" dirty="0" smtClean="0"/>
              <a:t> “</a:t>
            </a:r>
            <a:r>
              <a:rPr lang="sr-Cyrl-CS" sz="2400" dirty="0" smtClean="0"/>
              <a:t>личност</a:t>
            </a:r>
            <a:r>
              <a:rPr lang="sr-Latn-CS" sz="2400" dirty="0" smtClean="0"/>
              <a:t>” </a:t>
            </a:r>
            <a:r>
              <a:rPr lang="sr-Cyrl-CS" sz="2400" dirty="0" smtClean="0"/>
              <a:t>значи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r-Cyrl-CS" sz="2000" dirty="0" smtClean="0"/>
              <a:t>Изузетну</a:t>
            </a:r>
            <a:r>
              <a:rPr lang="sr-Latn-CS" sz="2000" dirty="0" smtClean="0"/>
              <a:t>, </a:t>
            </a:r>
            <a:r>
              <a:rPr lang="sr-Cyrl-CS" sz="2000" dirty="0" smtClean="0"/>
              <a:t>познату</a:t>
            </a:r>
            <a:r>
              <a:rPr lang="sr-Latn-CS" sz="2000" dirty="0" smtClean="0"/>
              <a:t>, </a:t>
            </a:r>
            <a:r>
              <a:rPr lang="sr-Cyrl-CS" sz="2000" dirty="0" smtClean="0"/>
              <a:t>славну особу</a:t>
            </a:r>
            <a:r>
              <a:rPr lang="sr-Latn-CS" sz="2000" dirty="0" smtClean="0"/>
              <a:t> </a:t>
            </a:r>
            <a:r>
              <a:rPr lang="sr-Cyrl-CS" sz="20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r-Cyrl-CS" sz="2000" dirty="0" smtClean="0"/>
              <a:t>Представу о некој особи</a:t>
            </a:r>
            <a:r>
              <a:rPr lang="sr-Latn-CS" sz="2000" dirty="0" smtClean="0"/>
              <a:t>, </a:t>
            </a:r>
            <a:r>
              <a:rPr lang="sr-Cyrl-CS" sz="2000" dirty="0" smtClean="0"/>
              <a:t>њен изглед</a:t>
            </a:r>
            <a:r>
              <a:rPr lang="sr-Latn-CS" sz="2000" dirty="0" smtClean="0"/>
              <a:t>, </a:t>
            </a:r>
            <a:r>
              <a:rPr lang="en-US" sz="2000" i="1" dirty="0" smtClean="0"/>
              <a:t>image</a:t>
            </a:r>
            <a:r>
              <a:rPr lang="sr-Latn-CS" sz="2000" dirty="0" smtClean="0"/>
              <a:t> </a:t>
            </a:r>
            <a:r>
              <a:rPr lang="sr-Cyrl-CS" sz="20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r-Cyrl-CS" sz="2000" dirty="0" smtClean="0"/>
              <a:t>Карактер</a:t>
            </a:r>
            <a:r>
              <a:rPr lang="sr-Latn-CS" sz="2000" dirty="0" smtClean="0"/>
              <a:t>, </a:t>
            </a:r>
            <a:r>
              <a:rPr lang="sr-Cyrl-CS" sz="2000" dirty="0" smtClean="0"/>
              <a:t>суштинске одлике неке особе. 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r-Cyrl-CS" sz="2400" dirty="0" smtClean="0"/>
              <a:t>Појам личности у психологији:</a:t>
            </a:r>
            <a:r>
              <a:rPr lang="sr-Cyrl-CS" sz="20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sr-Cyrl-CS" sz="2000" i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sr-Cyrl-CS" sz="2000" i="1" dirty="0" smtClean="0"/>
              <a:t>Социјална улога</a:t>
            </a:r>
            <a:r>
              <a:rPr lang="sr-Cyrl-CS" sz="2000" dirty="0" smtClean="0"/>
              <a:t> (скуп међуличних односа)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sr-Cyrl-CS" sz="2000" i="1" dirty="0" smtClean="0"/>
              <a:t>Етикета, спољашњи ефекат, утисак који оставља, конструкт</a:t>
            </a:r>
            <a:r>
              <a:rPr lang="sr-Cyrl-CS" sz="2000" dirty="0" smtClean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sr-Cyrl-CS" sz="2000" i="1" dirty="0" smtClean="0"/>
              <a:t>Реално постојећа, унутрашња психичка структура</a:t>
            </a:r>
            <a:r>
              <a:rPr lang="sr-Cyrl-CS" sz="2000" dirty="0" smtClean="0"/>
              <a:t>, а не само мисаони конструкт или спољашња процена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6149" name="Picture 8" descr="obam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 descr="y185178726368255651_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362200"/>
            <a:ext cx="1150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128876997_9b003ff05a_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102393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ОСНОВНЕ ОДЛИКЕ ЛИЧНОСТИ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114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Cyrl-CS" sz="2000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i="1" dirty="0" smtClean="0"/>
              <a:t>Јединственост </a:t>
            </a:r>
            <a:r>
              <a:rPr lang="sr-Cyrl-CS" sz="2000" dirty="0" smtClean="0"/>
              <a:t>(</a:t>
            </a:r>
            <a:r>
              <a:rPr lang="sr-Cyrl-RS" sz="2000" i="1" dirty="0" smtClean="0"/>
              <a:t>уобличена </a:t>
            </a:r>
            <a:r>
              <a:rPr lang="sr-Cyrl-CS" sz="2000" i="1" dirty="0" smtClean="0"/>
              <a:t>индивидуалност </a:t>
            </a:r>
            <a:r>
              <a:rPr lang="sr-Cyrl-CS" sz="2000" dirty="0" smtClean="0"/>
              <a:t>примарна и најважнија чињеница за психологију личности; нема две исте личности)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i="1" dirty="0" smtClean="0"/>
              <a:t>Целовитост </a:t>
            </a:r>
            <a:r>
              <a:rPr lang="sr-Cyrl-CS" sz="2000" dirty="0" smtClean="0"/>
              <a:t>(интегрисаност - јединство и  усклађеност психичких особина и процеса у целовит систем)</a:t>
            </a:r>
            <a:r>
              <a:rPr lang="en-US" sz="2000" dirty="0" smtClean="0"/>
              <a:t> </a:t>
            </a: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i="1" dirty="0" smtClean="0"/>
              <a:t>Карактеристичан и доследан </a:t>
            </a:r>
            <a:r>
              <a:rPr lang="sr-Cyrl-CS" sz="2000" dirty="0" smtClean="0"/>
              <a:t>начин понашања и мишљења током дужег времена </a:t>
            </a:r>
            <a:r>
              <a:rPr lang="sr-Cyrl-CS" sz="2000" dirty="0" smtClean="0"/>
              <a:t>(</a:t>
            </a:r>
            <a:r>
              <a:rPr lang="sr-Cyrl-CS" sz="2000" i="1" dirty="0" smtClean="0"/>
              <a:t>континуитет и стабилност личности</a:t>
            </a:r>
            <a:r>
              <a:rPr lang="sr-Cyrl-CS" sz="2000" dirty="0" smtClean="0"/>
              <a:t>)</a:t>
            </a:r>
            <a:endParaRPr lang="en-US" sz="2000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224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КАКО ДЕФИНИСАТИ ЛИЧНОСТ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600" dirty="0" smtClean="0"/>
              <a:t>Дејвид Меклиленд:</a:t>
            </a:r>
            <a:r>
              <a:rPr lang="sr-Latn-CS" sz="2600" dirty="0" smtClean="0"/>
              <a:t> </a:t>
            </a:r>
            <a:r>
              <a:rPr lang="sr-Cyrl-CS" sz="2600" dirty="0" smtClean="0"/>
              <a:t>личност </a:t>
            </a:r>
            <a:r>
              <a:rPr lang="ru-RU" sz="2600" dirty="0" smtClean="0"/>
              <a:t>је</a:t>
            </a:r>
            <a:r>
              <a:rPr lang="sr-Latn-CS" sz="2600" dirty="0" smtClean="0"/>
              <a:t> “</a:t>
            </a:r>
            <a:r>
              <a:rPr lang="ru-RU" sz="2600" dirty="0" smtClean="0"/>
              <a:t>најадекватнија концептуализација пона</a:t>
            </a:r>
            <a:r>
              <a:rPr lang="sr-Cyrl-CS" sz="2600" dirty="0" smtClean="0"/>
              <a:t>ш</a:t>
            </a:r>
            <a:r>
              <a:rPr lang="ru-RU" sz="2600" dirty="0" smtClean="0"/>
              <a:t>ања неког лица у свим његовим појединостима</a:t>
            </a:r>
            <a:r>
              <a:rPr lang="sr-Latn-CS" sz="2600" dirty="0" smtClean="0"/>
              <a:t>, </a:t>
            </a:r>
            <a:r>
              <a:rPr lang="ru-RU" sz="2600" dirty="0" smtClean="0"/>
              <a:t>коју нау</a:t>
            </a:r>
            <a:r>
              <a:rPr lang="sr-Cyrl-CS" sz="2600" dirty="0" smtClean="0"/>
              <a:t>ч</a:t>
            </a:r>
            <a:r>
              <a:rPr lang="ru-RU" sz="2600" dirty="0" smtClean="0"/>
              <a:t>ник мо</a:t>
            </a:r>
            <a:r>
              <a:rPr lang="sr-Cyrl-CS" sz="2600" dirty="0" smtClean="0"/>
              <a:t>ж</a:t>
            </a:r>
            <a:r>
              <a:rPr lang="ru-RU" sz="2600" dirty="0" smtClean="0"/>
              <a:t>е да пру</a:t>
            </a:r>
            <a:r>
              <a:rPr lang="sr-Cyrl-CS" sz="2600" dirty="0" smtClean="0"/>
              <a:t>ж</a:t>
            </a:r>
            <a:r>
              <a:rPr lang="ru-RU" sz="2600" dirty="0" smtClean="0"/>
              <a:t>и у једном тренутку времена</a:t>
            </a:r>
            <a:r>
              <a:rPr lang="sr-Latn-CS" sz="2600" dirty="0" smtClean="0"/>
              <a:t>”. </a:t>
            </a:r>
            <a:endParaRPr lang="sr-Cyrl-CS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600" dirty="0" smtClean="0"/>
              <a:t>Р</a:t>
            </a:r>
            <a:r>
              <a:rPr lang="sr-Latn-CS" sz="2600" dirty="0" smtClean="0"/>
              <a:t>ај</a:t>
            </a:r>
            <a:r>
              <a:rPr lang="sr-Cyrl-CS" sz="2600" dirty="0" smtClean="0"/>
              <a:t>монд</a:t>
            </a:r>
            <a:r>
              <a:rPr lang="sr-Latn-CS" sz="2600" dirty="0" smtClean="0"/>
              <a:t> </a:t>
            </a:r>
            <a:r>
              <a:rPr lang="ru-RU" sz="2600" dirty="0" smtClean="0"/>
              <a:t>Б</a:t>
            </a:r>
            <a:r>
              <a:rPr lang="sr-Latn-CS" sz="2600" dirty="0" smtClean="0"/>
              <a:t>. </a:t>
            </a:r>
            <a:r>
              <a:rPr lang="ru-RU" sz="2600" dirty="0" smtClean="0"/>
              <a:t>Кател</a:t>
            </a:r>
            <a:r>
              <a:rPr lang="sr-Latn-CS" sz="2600" dirty="0" smtClean="0"/>
              <a:t> </a:t>
            </a:r>
            <a:r>
              <a:rPr lang="ru-RU" sz="2600" dirty="0" smtClean="0"/>
              <a:t>дефини</a:t>
            </a:r>
            <a:r>
              <a:rPr lang="sr-Cyrl-CS" sz="2600" dirty="0" smtClean="0"/>
              <a:t>ш</a:t>
            </a:r>
            <a:r>
              <a:rPr lang="ru-RU" sz="2600" dirty="0" smtClean="0"/>
              <a:t>е </a:t>
            </a:r>
            <a:r>
              <a:rPr lang="ru-RU" sz="2600" i="1" dirty="0" smtClean="0"/>
              <a:t> </a:t>
            </a:r>
            <a:r>
              <a:rPr lang="sr-Cyrl-CS" sz="2600" dirty="0" smtClean="0"/>
              <a:t>личност</a:t>
            </a:r>
            <a:r>
              <a:rPr lang="sr-Latn-CS" sz="2600" dirty="0" smtClean="0"/>
              <a:t> “</a:t>
            </a:r>
            <a:r>
              <a:rPr lang="ru-RU" sz="2600" dirty="0" smtClean="0"/>
              <a:t>као оно </a:t>
            </a:r>
            <a:r>
              <a:rPr lang="sr-Cyrl-CS" sz="2600" dirty="0" smtClean="0"/>
              <a:t>ш</a:t>
            </a:r>
            <a:r>
              <a:rPr lang="ru-RU" sz="2600" dirty="0" smtClean="0"/>
              <a:t>то нам казује </a:t>
            </a:r>
            <a:r>
              <a:rPr lang="sr-Cyrl-CS" sz="2600" dirty="0" smtClean="0"/>
              <a:t>ш</a:t>
            </a:r>
            <a:r>
              <a:rPr lang="ru-RU" sz="2600" dirty="0" smtClean="0"/>
              <a:t>та </a:t>
            </a:r>
            <a:r>
              <a:rPr lang="sr-Cyrl-CS" sz="2600" dirty="0" smtClean="0"/>
              <a:t>ћ</a:t>
            </a:r>
            <a:r>
              <a:rPr lang="ru-RU" sz="2600" dirty="0" smtClean="0"/>
              <a:t>е </a:t>
            </a:r>
            <a:r>
              <a:rPr lang="sr-Cyrl-CS" sz="2600" dirty="0" smtClean="0"/>
              <a:t>ч</a:t>
            </a:r>
            <a:r>
              <a:rPr lang="ru-RU" sz="2600" dirty="0" smtClean="0"/>
              <a:t>овек у</a:t>
            </a:r>
            <a:r>
              <a:rPr lang="sr-Cyrl-CS" sz="2600" dirty="0" smtClean="0"/>
              <a:t>ч</a:t>
            </a:r>
            <a:r>
              <a:rPr lang="ru-RU" sz="2600" dirty="0" smtClean="0"/>
              <a:t>инити кад се буде на</a:t>
            </a:r>
            <a:r>
              <a:rPr lang="sr-Cyrl-CS" sz="2600" dirty="0" smtClean="0"/>
              <a:t>ш</a:t>
            </a:r>
            <a:r>
              <a:rPr lang="ru-RU" sz="2600" dirty="0" smtClean="0"/>
              <a:t>ао у датој околности</a:t>
            </a:r>
            <a:r>
              <a:rPr lang="sr-Latn-CS" sz="2600" dirty="0" smtClean="0"/>
              <a:t>”.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600" dirty="0" smtClean="0"/>
              <a:t>Ђ</a:t>
            </a:r>
            <a:r>
              <a:rPr lang="sr-Latn-CS" sz="2600" dirty="0" smtClean="0"/>
              <a:t>. </a:t>
            </a:r>
            <a:r>
              <a:rPr lang="sr-Cyrl-CS" sz="2600" dirty="0" smtClean="0"/>
              <a:t>В</a:t>
            </a:r>
            <a:r>
              <a:rPr lang="sr-Latn-CS" sz="2600" dirty="0" smtClean="0"/>
              <a:t>. </a:t>
            </a:r>
            <a:r>
              <a:rPr lang="sr-Cyrl-CS" sz="2600" dirty="0" smtClean="0"/>
              <a:t>Капрара и Д</a:t>
            </a:r>
            <a:r>
              <a:rPr lang="sr-Latn-CS" sz="2600" dirty="0" smtClean="0"/>
              <a:t>. </a:t>
            </a:r>
            <a:r>
              <a:rPr lang="sr-Cyrl-CS" sz="2600" dirty="0" smtClean="0"/>
              <a:t>Ћервоне</a:t>
            </a:r>
            <a:r>
              <a:rPr lang="sr-Latn-CS" sz="2600" dirty="0" smtClean="0"/>
              <a:t> </a:t>
            </a:r>
            <a:r>
              <a:rPr lang="sr-Cyrl-CS" sz="2600" dirty="0" smtClean="0"/>
              <a:t>личност је</a:t>
            </a:r>
            <a:r>
              <a:rPr lang="sr-Latn-CS" sz="2600" dirty="0" smtClean="0"/>
              <a:t> “</a:t>
            </a:r>
            <a:r>
              <a:rPr lang="sr-Cyrl-CS" sz="2600" dirty="0" smtClean="0"/>
              <a:t>комплексан</a:t>
            </a:r>
            <a:r>
              <a:rPr lang="sr-Latn-CS" sz="2600" dirty="0" smtClean="0"/>
              <a:t>, </a:t>
            </a:r>
            <a:r>
              <a:rPr lang="sr-Cyrl-CS" sz="2600" dirty="0" smtClean="0"/>
              <a:t>динамички систем психолошких елемената који су у реципрочној интеракцији један с другим</a:t>
            </a:r>
            <a:r>
              <a:rPr lang="sr-Latn-CS" sz="2600" dirty="0" smtClean="0"/>
              <a:t>”.</a:t>
            </a:r>
            <a:endParaRPr lang="sr-Cyrl-CS" sz="26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dirty="0" smtClean="0"/>
              <a:t>ОЛПОРТОВА ДЕФИНИЦИЈА ЛИЧНОСТИ</a:t>
            </a:r>
            <a:endParaRPr lang="en-US" sz="4000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mtClean="0"/>
              <a:t>Гордон В. Олпорт</a:t>
            </a:r>
            <a:endParaRPr lang="en-US" smtClean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sr-Cyrl-C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Личност </a:t>
            </a:r>
            <a:r>
              <a:rPr lang="ru-RU" sz="2400" dirty="0" smtClean="0"/>
              <a:t>је</a:t>
            </a:r>
            <a:r>
              <a:rPr lang="sr-Latn-CS" sz="2400" dirty="0" smtClean="0"/>
              <a:t> “</a:t>
            </a:r>
            <a:r>
              <a:rPr lang="ru-RU" sz="2400" i="1" dirty="0" smtClean="0"/>
              <a:t>динами</a:t>
            </a:r>
            <a:r>
              <a:rPr lang="sr-Cyrl-CS" sz="2400" i="1" dirty="0" smtClean="0"/>
              <a:t>ч</a:t>
            </a:r>
            <a:r>
              <a:rPr lang="ru-RU" sz="2400" i="1" dirty="0" smtClean="0"/>
              <a:t>ка организација </a:t>
            </a:r>
            <a:r>
              <a:rPr lang="ru-RU" sz="2400" dirty="0" smtClean="0"/>
              <a:t>оних </a:t>
            </a:r>
            <a:r>
              <a:rPr lang="ru-RU" sz="2400" i="1" dirty="0" smtClean="0"/>
              <a:t>психофизи</a:t>
            </a:r>
            <a:r>
              <a:rPr lang="sr-Cyrl-CS" sz="2400" i="1" dirty="0" smtClean="0"/>
              <a:t>ч</a:t>
            </a:r>
            <a:r>
              <a:rPr lang="ru-RU" sz="2400" i="1" dirty="0" smtClean="0"/>
              <a:t>ких система 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</a:t>
            </a:r>
            <a:r>
              <a:rPr lang="ru-RU" sz="2400" i="1" dirty="0" smtClean="0"/>
              <a:t>унутар</a:t>
            </a:r>
            <a:r>
              <a:rPr lang="ru-RU" sz="2400" dirty="0" smtClean="0"/>
              <a:t> индивидуе који </a:t>
            </a:r>
            <a:r>
              <a:rPr lang="ru-RU" sz="2400" i="1" dirty="0" smtClean="0"/>
              <a:t>одре</a:t>
            </a:r>
            <a:r>
              <a:rPr lang="sr-Cyrl-CS" sz="2400" i="1" dirty="0" smtClean="0"/>
              <a:t>ђ</a:t>
            </a:r>
            <a:r>
              <a:rPr lang="ru-RU" sz="2400" i="1" dirty="0" smtClean="0"/>
              <a:t>ују </a:t>
            </a:r>
            <a:r>
              <a:rPr lang="ru-RU" sz="2400" dirty="0" smtClean="0"/>
              <a:t>њено </a:t>
            </a:r>
            <a:r>
              <a:rPr lang="ru-RU" sz="2400" i="1" dirty="0" smtClean="0"/>
              <a:t>карактеристи</a:t>
            </a:r>
            <a:r>
              <a:rPr lang="sr-Cyrl-CS" sz="2400" i="1" dirty="0" smtClean="0"/>
              <a:t>ч</a:t>
            </a:r>
            <a:r>
              <a:rPr lang="ru-RU" sz="2400" i="1" dirty="0" smtClean="0"/>
              <a:t>но пона</a:t>
            </a:r>
            <a:r>
              <a:rPr lang="sr-Cyrl-CS" sz="2400" i="1" dirty="0" smtClean="0"/>
              <a:t>ш</a:t>
            </a:r>
            <a:r>
              <a:rPr lang="ru-RU" sz="2400" i="1" dirty="0" smtClean="0"/>
              <a:t>ање</a:t>
            </a:r>
            <a:r>
              <a:rPr lang="ru-RU" sz="2400" dirty="0" smtClean="0"/>
              <a:t>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	</a:t>
            </a:r>
            <a:r>
              <a:rPr lang="ru-RU" sz="2400" dirty="0" smtClean="0"/>
              <a:t>њен </a:t>
            </a:r>
            <a:r>
              <a:rPr lang="ru-RU" sz="2400" i="1" dirty="0" smtClean="0"/>
              <a:t>карактеристи</a:t>
            </a:r>
            <a:r>
              <a:rPr lang="sr-Cyrl-CS" sz="2400" i="1" dirty="0" smtClean="0"/>
              <a:t>ч</a:t>
            </a:r>
            <a:r>
              <a:rPr lang="ru-RU" sz="2400" i="1" dirty="0" smtClean="0"/>
              <a:t>ан на</a:t>
            </a:r>
            <a:r>
              <a:rPr lang="sr-Cyrl-CS" sz="2400" i="1" dirty="0" smtClean="0"/>
              <a:t>ч</a:t>
            </a:r>
            <a:r>
              <a:rPr lang="ru-RU" sz="2400" i="1" dirty="0" smtClean="0"/>
              <a:t>ин ми</a:t>
            </a:r>
            <a:r>
              <a:rPr lang="sr-Cyrl-CS" sz="2400" i="1" dirty="0" smtClean="0"/>
              <a:t>ш</a:t>
            </a:r>
            <a:r>
              <a:rPr lang="ru-RU" sz="2400" i="1" dirty="0" smtClean="0"/>
              <a:t>љења</a:t>
            </a:r>
            <a:r>
              <a:rPr lang="sr-Latn-CS" sz="2400" dirty="0" smtClean="0"/>
              <a:t>”.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9221" name="Picture 4" descr="image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21653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НАША ДЕФИНИЦИЈА ЛИЧНОСТИ</a:t>
            </a:r>
            <a:endParaRPr lang="en-US" sz="400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b="1" dirty="0" smtClean="0"/>
              <a:t>Личност</a:t>
            </a:r>
            <a:r>
              <a:rPr lang="sr-Cyrl-CS" sz="2800" dirty="0" smtClean="0"/>
              <a:t> </a:t>
            </a:r>
            <a:r>
              <a:rPr lang="sr-Cyrl-CS" dirty="0" smtClean="0"/>
              <a:t>је </a:t>
            </a:r>
          </a:p>
          <a:p>
            <a:pPr eaLnBrk="1" hangingPunct="1">
              <a:defRPr/>
            </a:pPr>
            <a:r>
              <a:rPr lang="sr-Cyrl-CS" i="1" dirty="0" smtClean="0"/>
              <a:t>јединствен</a:t>
            </a:r>
            <a:r>
              <a:rPr lang="sr-Latn-CS" i="1" dirty="0" smtClean="0"/>
              <a:t> (</a:t>
            </a:r>
            <a:r>
              <a:rPr lang="ru-RU" i="1" dirty="0" smtClean="0"/>
              <a:t>непоновљив</a:t>
            </a:r>
            <a:r>
              <a:rPr lang="sr-Latn-CS" i="1" dirty="0" smtClean="0"/>
              <a:t>), </a:t>
            </a:r>
            <a:endParaRPr lang="sr-Cyrl-CS" i="1" dirty="0" smtClean="0"/>
          </a:p>
          <a:p>
            <a:pPr eaLnBrk="1" hangingPunct="1">
              <a:defRPr/>
            </a:pPr>
            <a:r>
              <a:rPr lang="ru-RU" i="1" dirty="0" smtClean="0"/>
              <a:t>релативно интегрисан</a:t>
            </a:r>
            <a:r>
              <a:rPr lang="sr-Latn-CS" i="1" dirty="0" smtClean="0"/>
              <a:t>,</a:t>
            </a:r>
            <a:r>
              <a:rPr lang="ru-RU" i="1" dirty="0" smtClean="0"/>
              <a:t> </a:t>
            </a:r>
          </a:p>
          <a:p>
            <a:pPr eaLnBrk="1" hangingPunct="1">
              <a:defRPr/>
            </a:pPr>
            <a:r>
              <a:rPr lang="ru-RU" i="1" dirty="0" smtClean="0"/>
              <a:t>комплексан и </a:t>
            </a:r>
          </a:p>
          <a:p>
            <a:pPr eaLnBrk="1" hangingPunct="1">
              <a:defRPr/>
            </a:pPr>
            <a:r>
              <a:rPr lang="ru-RU" i="1" dirty="0" smtClean="0"/>
              <a:t>стабилан психи</a:t>
            </a:r>
            <a:r>
              <a:rPr lang="sr-Cyrl-CS" i="1" dirty="0" smtClean="0"/>
              <a:t>ч</a:t>
            </a:r>
            <a:r>
              <a:rPr lang="ru-RU" i="1" dirty="0" smtClean="0"/>
              <a:t>ки склоп</a:t>
            </a:r>
            <a:r>
              <a:rPr lang="sr-Latn-CS" i="1" dirty="0" smtClean="0"/>
              <a:t> </a:t>
            </a:r>
            <a:r>
              <a:rPr lang="ru-RU" i="1" dirty="0" smtClean="0"/>
              <a:t>особина</a:t>
            </a:r>
            <a:r>
              <a:rPr lang="sr-Latn-CS" i="1" dirty="0" smtClean="0"/>
              <a:t>, </a:t>
            </a:r>
            <a:endParaRPr lang="sr-Cyrl-CS" i="1" dirty="0" smtClean="0"/>
          </a:p>
          <a:p>
            <a:pPr eaLnBrk="1" hangingPunct="1">
              <a:defRPr/>
            </a:pPr>
            <a:r>
              <a:rPr lang="ru-RU" i="1" dirty="0" smtClean="0"/>
              <a:t>који одре</a:t>
            </a:r>
            <a:r>
              <a:rPr lang="sr-Cyrl-CS" i="1" dirty="0" smtClean="0"/>
              <a:t>ђ</a:t>
            </a:r>
            <a:r>
              <a:rPr lang="ru-RU" i="1" dirty="0" smtClean="0"/>
              <a:t>ује особено доследно пона</a:t>
            </a:r>
            <a:r>
              <a:rPr lang="sr-Cyrl-CS" i="1" dirty="0" smtClean="0"/>
              <a:t>ш</a:t>
            </a:r>
            <a:r>
              <a:rPr lang="ru-RU" i="1" dirty="0" smtClean="0"/>
              <a:t>ање и доживљавање индивидуе</a:t>
            </a:r>
            <a:r>
              <a:rPr lang="sr-Latn-CS" i="1" dirty="0" smtClean="0"/>
              <a:t>.</a:t>
            </a:r>
            <a:r>
              <a:rPr lang="sr-Latn-CS" dirty="0" smtClean="0"/>
              <a:t> 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ЦИЉ ПСИХОЛОГИЈЕ ЛИЧНОСТИ</a:t>
            </a:r>
            <a:endParaRPr 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CS" sz="3600" smtClean="0"/>
              <a:t>Теоријски циљ</a:t>
            </a:r>
            <a:r>
              <a:rPr lang="sr-Cyrl-CS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800" smtClean="0"/>
              <a:t>   је да проучи личност у целини</a:t>
            </a:r>
            <a:r>
              <a:rPr lang="sr-Latn-CS" sz="2800" smtClean="0"/>
              <a:t>, </a:t>
            </a:r>
            <a:r>
              <a:rPr lang="sr-Cyrl-CS" sz="2800" smtClean="0"/>
              <a:t>да објасни</a:t>
            </a:r>
            <a:r>
              <a:rPr lang="sr-Latn-CS" sz="2800" smtClean="0"/>
              <a:t> </a:t>
            </a:r>
            <a:r>
              <a:rPr lang="sr-Cyrl-CS" sz="2800" smtClean="0"/>
              <a:t>њену природу,</a:t>
            </a:r>
            <a:r>
              <a:rPr lang="sr-Latn-CS" sz="2800" smtClean="0"/>
              <a:t> </a:t>
            </a:r>
            <a:r>
              <a:rPr lang="sr-Cyrl-CS" sz="2800" smtClean="0"/>
              <a:t>организацију,</a:t>
            </a:r>
            <a:r>
              <a:rPr lang="sr-Latn-CS" sz="2800" smtClean="0"/>
              <a:t> </a:t>
            </a:r>
            <a:r>
              <a:rPr lang="sr-Cyrl-CS" sz="2800" smtClean="0"/>
              <a:t>настанак и развој</a:t>
            </a:r>
            <a:r>
              <a:rPr lang="sr-Latn-CS" sz="2800" smtClean="0"/>
              <a:t>, </a:t>
            </a:r>
            <a:r>
              <a:rPr lang="sr-Cyrl-CS" sz="2800" smtClean="0"/>
              <a:t>као начин фукционисања</a:t>
            </a:r>
            <a:r>
              <a:rPr lang="sr-Latn-CS" sz="2800" smtClean="0"/>
              <a:t>.</a:t>
            </a:r>
            <a:endParaRPr lang="sr-Cyrl-CS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sz="3600" smtClean="0"/>
              <a:t>Практични циљ</a:t>
            </a:r>
            <a:r>
              <a:rPr lang="sr-Cyrl-CS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2800" smtClean="0"/>
              <a:t>	је да појединцу олакша процес прилагођавања (породица, брак, посао, пријатељи)</a:t>
            </a:r>
            <a:r>
              <a:rPr lang="sr-Latn-CS" sz="2800" smtClean="0"/>
              <a:t>, </a:t>
            </a:r>
            <a:r>
              <a:rPr lang="sr-Cyrl-CS" sz="2800" smtClean="0"/>
              <a:t>али и да боље упозна себе самога</a:t>
            </a:r>
            <a:r>
              <a:rPr lang="sr-Latn-CS" sz="2800" smtClean="0"/>
              <a:t>, </a:t>
            </a:r>
            <a:r>
              <a:rPr lang="sr-Cyrl-CS" sz="2800" smtClean="0"/>
              <a:t>како би имао боље односе са другима, а и са својим аутентичним могућностима</a:t>
            </a:r>
            <a:r>
              <a:rPr lang="sr-Latn-CS" sz="2800" smtClean="0"/>
              <a:t>.  </a:t>
            </a:r>
            <a:endParaRPr lang="sr-Cyrl-CS" sz="28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729</TotalTime>
  <Words>772</Words>
  <Application>Microsoft Office PowerPoint</Application>
  <PresentationFormat>On-screen Show (4:3)</PresentationFormat>
  <Paragraphs>140</Paragraphs>
  <Slides>16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Slit</vt:lpstr>
      <vt:lpstr>Bitmap Image</vt:lpstr>
      <vt:lpstr>ЛИЧНОСТ И ПСИХОЛОГИЈА ЛИЧНОСТИ</vt:lpstr>
      <vt:lpstr>ПРЕДМЕТ И ИЗАЗОВИ ПСИХОЛОГИЈЕ ЛИЧНОСТИ</vt:lpstr>
      <vt:lpstr>ТЕРМИН ЛИЧНОСТ</vt:lpstr>
      <vt:lpstr>ПОЈАМ ЛИЧНОСТИ</vt:lpstr>
      <vt:lpstr>ОСНОВНЕ ОДЛИКЕ ЛИЧНОСТИ</vt:lpstr>
      <vt:lpstr>КАКО ДЕФИНИСАТИ ЛИЧНОСТ</vt:lpstr>
      <vt:lpstr>ОЛПОРТОВА ДЕФИНИЦИЈА ЛИЧНОСТИ</vt:lpstr>
      <vt:lpstr>НАША ДЕФИНИЦИЈА ЛИЧНОСТИ</vt:lpstr>
      <vt:lpstr>ЦИЉ ПСИХОЛОГИЈЕ ЛИЧНОСТИ</vt:lpstr>
      <vt:lpstr>МЕСТО ПСИХОЛОГИЈЕ ЛИЧНОСТИ</vt:lpstr>
      <vt:lpstr>ТЕОРИЈЕ ЛИЧНОСТИ</vt:lpstr>
      <vt:lpstr>МНОШТВО ПРИСТУПА И ОБЈАШЊЕЊА ЛИЧНОСТИ</vt:lpstr>
      <vt:lpstr>МОДЕЛИ ЉУДСКЕ ПРИРОДЕ</vt:lpstr>
      <vt:lpstr>ОСНОВНИ ПРОБЛЕМИ ПСИХОЛОГИЈЕ ЛИЧНОСТИ</vt:lpstr>
      <vt:lpstr>ШТА ЈЕ ТЕОРИЈА ЛИЧНОСТИ</vt:lpstr>
      <vt:lpstr> ПОДЕЛА ТЕОРИЈА ЛИЧНОСТИ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ПСИХОЛОГИЈА ЛИЧНОСТИ</dc:title>
  <dc:creator>Zarko</dc:creator>
  <cp:lastModifiedBy>zarko</cp:lastModifiedBy>
  <cp:revision>86</cp:revision>
  <dcterms:created xsi:type="dcterms:W3CDTF">2006-02-22T12:27:28Z</dcterms:created>
  <dcterms:modified xsi:type="dcterms:W3CDTF">2014-03-04T09:06:34Z</dcterms:modified>
</cp:coreProperties>
</file>